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</p:sldMasterIdLst>
  <p:notesMasterIdLst>
    <p:notesMasterId r:id="rId21"/>
  </p:notesMasterIdLst>
  <p:handoutMasterIdLst>
    <p:handoutMasterId r:id="rId22"/>
  </p:handoutMasterIdLst>
  <p:sldIdLst>
    <p:sldId id="1589" r:id="rId5"/>
    <p:sldId id="1839" r:id="rId6"/>
    <p:sldId id="387" r:id="rId7"/>
    <p:sldId id="1862" r:id="rId8"/>
    <p:sldId id="1847" r:id="rId9"/>
    <p:sldId id="1863" r:id="rId10"/>
    <p:sldId id="1864" r:id="rId11"/>
    <p:sldId id="1865" r:id="rId12"/>
    <p:sldId id="382" r:id="rId13"/>
    <p:sldId id="1869" r:id="rId14"/>
    <p:sldId id="1867" r:id="rId15"/>
    <p:sldId id="383" r:id="rId16"/>
    <p:sldId id="1870" r:id="rId17"/>
    <p:sldId id="1591" r:id="rId18"/>
    <p:sldId id="1871" r:id="rId19"/>
    <p:sldId id="1880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10" d="100"/>
          <a:sy n="110" d="100"/>
        </p:scale>
        <p:origin x="1008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8/21/2018 3:58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8/21/2018 3:58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991557-1ADB-4044-AE76-1579580224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2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3:58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3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3:58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60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3:58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083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3:58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959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7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205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47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639147"/>
            <a:ext cx="10515600" cy="923330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8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0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84" r:id="rId7"/>
    <p:sldLayoutId id="2147484685" r:id="rId8"/>
    <p:sldLayoutId id="2147484717" r:id="rId9"/>
    <p:sldLayoutId id="2147484728" r:id="rId10"/>
    <p:sldLayoutId id="2147484690" r:id="rId11"/>
    <p:sldLayoutId id="2147484692" r:id="rId12"/>
    <p:sldLayoutId id="2147484694" r:id="rId13"/>
    <p:sldLayoutId id="2147484695" r:id="rId14"/>
    <p:sldLayoutId id="2147484697" r:id="rId15"/>
    <p:sldLayoutId id="2147484698" r:id="rId16"/>
    <p:sldLayoutId id="2147484729" r:id="rId17"/>
    <p:sldLayoutId id="2147484731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2.svg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29.png"/><Relationship Id="rId10" Type="http://schemas.openxmlformats.org/officeDocument/2006/relationships/image" Target="../media/image57.png"/><Relationship Id="rId4" Type="http://schemas.openxmlformats.org/officeDocument/2006/relationships/image" Target="../media/image16.svg"/><Relationship Id="rId9" Type="http://schemas.openxmlformats.org/officeDocument/2006/relationships/image" Target="../media/image56.sv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.svg"/><Relationship Id="rId18" Type="http://schemas.openxmlformats.org/officeDocument/2006/relationships/image" Target="../media/image25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8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image" Target="../media/image7.emf"/><Relationship Id="rId11" Type="http://schemas.openxmlformats.org/officeDocument/2006/relationships/image" Target="../media/image10.svg"/><Relationship Id="rId24" Type="http://schemas.openxmlformats.org/officeDocument/2006/relationships/image" Target="../media/image16.svg"/><Relationship Id="rId5" Type="http://schemas.openxmlformats.org/officeDocument/2006/relationships/image" Target="../media/image6.emf"/><Relationship Id="rId15" Type="http://schemas.openxmlformats.org/officeDocument/2006/relationships/image" Target="../media/image23.png"/><Relationship Id="rId23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5.emf"/><Relationship Id="rId9" Type="http://schemas.openxmlformats.org/officeDocument/2006/relationships/image" Target="../media/image18.svg"/><Relationship Id="rId14" Type="http://schemas.openxmlformats.org/officeDocument/2006/relationships/image" Target="../media/image19.emf"/><Relationship Id="rId22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aka.ms/acr/uservoic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dn.microsoft.com/stevelasker/2018/03/01/docker-tagging-best-practices-for-tagging-and-versioning-docker-images/" TargetMode="External"/><Relationship Id="rId3" Type="http://schemas.openxmlformats.org/officeDocument/2006/relationships/hyperlink" Target="aka.ms/acr/tasks" TargetMode="External"/><Relationship Id="rId7" Type="http://schemas.openxmlformats.org/officeDocument/2006/relationships/hyperlink" Target="aka.ms/acr/presentations" TargetMode="External"/><Relationship Id="rId2" Type="http://schemas.openxmlformats.org/officeDocument/2006/relationships/hyperlink" Target="aka.ms/ac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aka.ms/helm" TargetMode="External"/><Relationship Id="rId5" Type="http://schemas.openxmlformats.org/officeDocument/2006/relationships/hyperlink" Target="http://aka.ms/kubernetes" TargetMode="External"/><Relationship Id="rId4" Type="http://schemas.openxmlformats.org/officeDocument/2006/relationships/hyperlink" Target="aka.ms/acr/geo-replication" TargetMode="External"/><Relationship Id="rId9" Type="http://schemas.openxmlformats.org/officeDocument/2006/relationships/hyperlink" Target="mailto:SteveLas@Microsof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.svg"/><Relationship Id="rId18" Type="http://schemas.openxmlformats.org/officeDocument/2006/relationships/image" Target="../media/image23.png"/><Relationship Id="rId26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22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1.png"/><Relationship Id="rId20" Type="http://schemas.openxmlformats.org/officeDocument/2006/relationships/image" Target="../media/image14.png"/><Relationship Id="rId29" Type="http://schemas.openxmlformats.org/officeDocument/2006/relationships/image" Target="../media/image30.png"/><Relationship Id="rId1" Type="http://schemas.openxmlformats.org/officeDocument/2006/relationships/tags" Target="../tags/tag2.xml"/><Relationship Id="rId6" Type="http://schemas.openxmlformats.org/officeDocument/2006/relationships/image" Target="../media/image7.emf"/><Relationship Id="rId11" Type="http://schemas.openxmlformats.org/officeDocument/2006/relationships/image" Target="../media/image10.svg"/><Relationship Id="rId24" Type="http://schemas.openxmlformats.org/officeDocument/2006/relationships/image" Target="../media/image28.png"/><Relationship Id="rId5" Type="http://schemas.openxmlformats.org/officeDocument/2006/relationships/image" Target="../media/image6.emf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24.png"/><Relationship Id="rId4" Type="http://schemas.openxmlformats.org/officeDocument/2006/relationships/image" Target="../media/image5.emf"/><Relationship Id="rId9" Type="http://schemas.openxmlformats.org/officeDocument/2006/relationships/image" Target="../media/image18.svg"/><Relationship Id="rId14" Type="http://schemas.openxmlformats.org/officeDocument/2006/relationships/image" Target="../media/image19.emf"/><Relationship Id="rId22" Type="http://schemas.openxmlformats.org/officeDocument/2006/relationships/image" Target="../media/image26.png"/><Relationship Id="rId27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16.svg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2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19.emf"/><Relationship Id="rId9" Type="http://schemas.openxmlformats.org/officeDocument/2006/relationships/image" Target="../media/image20.png"/><Relationship Id="rId14" Type="http://schemas.openxmlformats.org/officeDocument/2006/relationships/hyperlink" Target="aka.ms/acr/task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svg"/><Relationship Id="rId18" Type="http://schemas.openxmlformats.org/officeDocument/2006/relationships/image" Target="../media/image40.png"/><Relationship Id="rId3" Type="http://schemas.openxmlformats.org/officeDocument/2006/relationships/image" Target="../media/image32.svg"/><Relationship Id="rId7" Type="http://schemas.openxmlformats.org/officeDocument/2006/relationships/image" Target="../media/image7.emf"/><Relationship Id="rId12" Type="http://schemas.openxmlformats.org/officeDocument/2006/relationships/image" Target="../media/image17.png"/><Relationship Id="rId17" Type="http://schemas.openxmlformats.org/officeDocument/2006/relationships/image" Target="../media/image16.svg"/><Relationship Id="rId2" Type="http://schemas.openxmlformats.org/officeDocument/2006/relationships/image" Target="../media/image3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11" Type="http://schemas.openxmlformats.org/officeDocument/2006/relationships/image" Target="../media/image10.svg"/><Relationship Id="rId5" Type="http://schemas.openxmlformats.org/officeDocument/2006/relationships/image" Target="../media/image26.pn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6.emf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5.emf"/><Relationship Id="rId11" Type="http://schemas.openxmlformats.org/officeDocument/2006/relationships/image" Target="../media/image14.png"/><Relationship Id="rId5" Type="http://schemas.openxmlformats.org/officeDocument/2006/relationships/image" Target="../media/image43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966F-5BE1-4714-85C1-A80E985F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as a common deployment currency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C5AD74-C6D8-4975-B045-9D9EC12B8B41}"/>
              </a:ext>
            </a:extLst>
          </p:cNvPr>
          <p:cNvSpPr/>
          <p:nvPr/>
        </p:nvSpPr>
        <p:spPr bwMode="auto">
          <a:xfrm>
            <a:off x="4745630" y="3548251"/>
            <a:ext cx="2703061" cy="92420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Private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C62018-93F4-4E61-8283-B1F7A1E6858C}"/>
              </a:ext>
            </a:extLst>
          </p:cNvPr>
          <p:cNvCxnSpPr/>
          <p:nvPr/>
        </p:nvCxnSpPr>
        <p:spPr>
          <a:xfrm flipV="1">
            <a:off x="3727510" y="4518785"/>
            <a:ext cx="1018120" cy="7850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05E2E-1F79-422B-A3A6-37FCA49C9B47}"/>
              </a:ext>
            </a:extLst>
          </p:cNvPr>
          <p:cNvCxnSpPr>
            <a:cxnSpLocks/>
          </p:cNvCxnSpPr>
          <p:nvPr/>
        </p:nvCxnSpPr>
        <p:spPr>
          <a:xfrm flipV="1">
            <a:off x="5083595" y="4542025"/>
            <a:ext cx="305916" cy="7850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A5D5D-A000-4B68-B728-2C2F142E72B7}"/>
              </a:ext>
            </a:extLst>
          </p:cNvPr>
          <p:cNvCxnSpPr>
            <a:cxnSpLocks/>
          </p:cNvCxnSpPr>
          <p:nvPr/>
        </p:nvCxnSpPr>
        <p:spPr>
          <a:xfrm flipH="1" flipV="1">
            <a:off x="6604337" y="4508845"/>
            <a:ext cx="370925" cy="7850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1C17A-EC42-4645-869E-21A420AF04E5}"/>
              </a:ext>
            </a:extLst>
          </p:cNvPr>
          <p:cNvCxnSpPr>
            <a:cxnSpLocks/>
          </p:cNvCxnSpPr>
          <p:nvPr/>
        </p:nvCxnSpPr>
        <p:spPr>
          <a:xfrm flipH="1" flipV="1">
            <a:off x="7313230" y="4508845"/>
            <a:ext cx="1247939" cy="8182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9D32-9571-4928-A208-66AFFCD187B4}"/>
              </a:ext>
            </a:extLst>
          </p:cNvPr>
          <p:cNvSpPr/>
          <p:nvPr/>
        </p:nvSpPr>
        <p:spPr bwMode="auto">
          <a:xfrm>
            <a:off x="2189889" y="5340251"/>
            <a:ext cx="7973939" cy="1220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Azure clients: PS, CLI, Portal, SDK)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Developer tools: VS, VS Code, VSTS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OSS clients: GitHub, Terraform, Draft, Helm, etc.,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1F7681-0F0D-4575-8837-0A8583CE0A81}"/>
              </a:ext>
            </a:extLst>
          </p:cNvPr>
          <p:cNvSpPr/>
          <p:nvPr/>
        </p:nvSpPr>
        <p:spPr bwMode="auto">
          <a:xfrm>
            <a:off x="841421" y="1204294"/>
            <a:ext cx="1252153" cy="141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AKS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7A6A27-0664-4D4A-AAD5-5DE652044F42}"/>
              </a:ext>
            </a:extLst>
          </p:cNvPr>
          <p:cNvSpPr/>
          <p:nvPr/>
        </p:nvSpPr>
        <p:spPr bwMode="auto">
          <a:xfrm>
            <a:off x="2822199" y="1204294"/>
            <a:ext cx="1252153" cy="141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ACI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44CC58-125F-4BE1-B7EE-856463FE220D}"/>
              </a:ext>
            </a:extLst>
          </p:cNvPr>
          <p:cNvSpPr/>
          <p:nvPr/>
        </p:nvSpPr>
        <p:spPr bwMode="auto">
          <a:xfrm>
            <a:off x="4802977" y="1191148"/>
            <a:ext cx="1252153" cy="141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Service Fabric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1ADBAC-448E-42D2-A053-4D3F0186CC1C}"/>
              </a:ext>
            </a:extLst>
          </p:cNvPr>
          <p:cNvSpPr/>
          <p:nvPr/>
        </p:nvSpPr>
        <p:spPr bwMode="auto">
          <a:xfrm>
            <a:off x="6783755" y="1194356"/>
            <a:ext cx="1252153" cy="141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App 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82E903-FB0B-47C7-B582-75EBF2D4776B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1467497" y="2620680"/>
            <a:ext cx="3477966" cy="9110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7842D-BF37-469C-B7F3-C0300A73E4EB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9054" y="2607533"/>
            <a:ext cx="453385" cy="9242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33758-484F-4916-9176-1F413EDF44C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3716" y="2610741"/>
            <a:ext cx="856116" cy="9515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9AE87D-E1E8-47AA-A056-11B2F5C8074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3448275" y="2620680"/>
            <a:ext cx="1853288" cy="9275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BF7ABAA-5B0A-41AC-BBCC-221C12C3039B}"/>
              </a:ext>
            </a:extLst>
          </p:cNvPr>
          <p:cNvSpPr/>
          <p:nvPr/>
        </p:nvSpPr>
        <p:spPr bwMode="auto">
          <a:xfrm>
            <a:off x="9283926" y="2093551"/>
            <a:ext cx="775142" cy="3577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A8A83-F711-4828-9502-C1E55AA1DF11}"/>
              </a:ext>
            </a:extLst>
          </p:cNvPr>
          <p:cNvSpPr/>
          <p:nvPr/>
        </p:nvSpPr>
        <p:spPr bwMode="auto">
          <a:xfrm>
            <a:off x="8764534" y="1165768"/>
            <a:ext cx="1252153" cy="14417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IoT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8467DB-A44C-4271-9D60-01045F04B38B}"/>
              </a:ext>
            </a:extLst>
          </p:cNvPr>
          <p:cNvSpPr/>
          <p:nvPr/>
        </p:nvSpPr>
        <p:spPr bwMode="auto">
          <a:xfrm>
            <a:off x="10745311" y="1187938"/>
            <a:ext cx="1252153" cy="141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Machine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7B60F2-D0E0-45CB-AF24-B1D11A83CEF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854863" y="2607532"/>
            <a:ext cx="2535747" cy="9671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67145D-3F01-4C22-B8B9-46E27B99D38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282341" y="2604323"/>
            <a:ext cx="4089046" cy="9339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F65BC4-9072-49D9-90C5-FCA448021989}"/>
              </a:ext>
            </a:extLst>
          </p:cNvPr>
          <p:cNvSpPr txBox="1"/>
          <p:nvPr/>
        </p:nvSpPr>
        <p:spPr>
          <a:xfrm>
            <a:off x="119834" y="3653107"/>
            <a:ext cx="2913381" cy="10168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Custom Apps</a:t>
            </a:r>
          </a:p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ISV, Packaged Apps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8629BA-3406-460D-A2BC-C927AD76B79E}"/>
              </a:ext>
            </a:extLst>
          </p:cNvPr>
          <p:cNvSpPr/>
          <p:nvPr/>
        </p:nvSpPr>
        <p:spPr bwMode="auto">
          <a:xfrm>
            <a:off x="4744470" y="3549635"/>
            <a:ext cx="2703061" cy="9242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Azure Container Registry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DD9FBA2-1F08-4F57-8D78-0811A6CB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59" y="2029547"/>
            <a:ext cx="637674" cy="4857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FFB09F-D558-4CDA-B265-53653E11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434" y="2029547"/>
            <a:ext cx="485394" cy="48576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1AC4D37-4CA0-49A2-B7BA-BC701E2C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134" y="2029547"/>
            <a:ext cx="485393" cy="485768"/>
          </a:xfrm>
          <a:prstGeom prst="rect">
            <a:avLst/>
          </a:prstGeom>
        </p:spPr>
      </p:pic>
      <p:pic>
        <p:nvPicPr>
          <p:cNvPr id="63" name="Picture 2" descr="Image result for azure container instances logo">
            <a:extLst>
              <a:ext uri="{FF2B5EF4-FFF2-40B4-BE49-F238E27FC236}">
                <a16:creationId xmlns:a16="http://schemas.microsoft.com/office/drawing/2014/main" id="{FB472EFC-9BC9-4F6E-8252-807EE21A2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3183093" y="1999734"/>
            <a:ext cx="572818" cy="54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F35CF84D-2423-4F4C-91DE-08CF659B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9150449" y="205307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54AF6143-6ED6-4657-AC28-E0886570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11201256" y="205307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148-ED16-4E8D-991F-103AB8CA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Trust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B6BA0-B386-4814-8CCA-518BE1FE3054}"/>
              </a:ext>
            </a:extLst>
          </p:cNvPr>
          <p:cNvSpPr/>
          <p:nvPr/>
        </p:nvSpPr>
        <p:spPr>
          <a:xfrm>
            <a:off x="4555078" y="2531751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28E25-BD96-47F7-96D4-9A4891EDB632}"/>
              </a:ext>
            </a:extLst>
          </p:cNvPr>
          <p:cNvGrpSpPr/>
          <p:nvPr/>
        </p:nvGrpSpPr>
        <p:grpSpPr>
          <a:xfrm>
            <a:off x="7169414" y="2685273"/>
            <a:ext cx="341864" cy="339525"/>
            <a:chOff x="3775313" y="193718"/>
            <a:chExt cx="348719" cy="3463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14781A-5859-4210-9CBA-22D983F1AE1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6355ED-3573-43C1-BB56-9E9AD8F84B64}"/>
                </a:ext>
              </a:extLst>
            </p:cNvPr>
            <p:cNvGrpSpPr/>
            <p:nvPr/>
          </p:nvGrpSpPr>
          <p:grpSpPr>
            <a:xfrm>
              <a:off x="3775313" y="193718"/>
              <a:ext cx="348719" cy="346333"/>
              <a:chOff x="4005898" y="283625"/>
              <a:chExt cx="348719" cy="346333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16BAEB1E-5837-4441-BF14-E67F74E55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CF1E24-4F6B-473B-B6C8-C77AF70BC17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42072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C1A6282-6E0C-4D33-8F68-850813FD8ABB}"/>
              </a:ext>
            </a:extLst>
          </p:cNvPr>
          <p:cNvSpPr/>
          <p:nvPr/>
        </p:nvSpPr>
        <p:spPr>
          <a:xfrm>
            <a:off x="4975469" y="3002206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 dirty="0"/>
              <a:t>Images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6309D-8DD3-48DB-A080-78DFFEFD197C}"/>
              </a:ext>
            </a:extLst>
          </p:cNvPr>
          <p:cNvSpPr/>
          <p:nvPr/>
        </p:nvSpPr>
        <p:spPr>
          <a:xfrm>
            <a:off x="4975469" y="3578404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F20E0-3F5A-4222-B848-62875DEE9E85}"/>
              </a:ext>
            </a:extLst>
          </p:cNvPr>
          <p:cNvSpPr txBox="1"/>
          <p:nvPr/>
        </p:nvSpPr>
        <p:spPr>
          <a:xfrm>
            <a:off x="5729356" y="2531750"/>
            <a:ext cx="1481496" cy="228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A6FDAAD0-0F6F-4736-8A92-4274454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32" y="3328520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C952A7E5-AF78-46C5-AB03-86E91EDEE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29189" y="3070725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8B430-F0AB-4DA7-8678-F908E08A853C}"/>
              </a:ext>
            </a:extLst>
          </p:cNvPr>
          <p:cNvGrpSpPr/>
          <p:nvPr/>
        </p:nvGrpSpPr>
        <p:grpSpPr>
          <a:xfrm>
            <a:off x="4343847" y="2684142"/>
            <a:ext cx="341864" cy="339525"/>
            <a:chOff x="3775313" y="193718"/>
            <a:chExt cx="348719" cy="3463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20C9FB-F2C8-4E74-ACF8-F40AE354A021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D6D480-A29D-47C9-84F6-DD7D324BFD16}"/>
                </a:ext>
              </a:extLst>
            </p:cNvPr>
            <p:cNvGrpSpPr/>
            <p:nvPr/>
          </p:nvGrpSpPr>
          <p:grpSpPr>
            <a:xfrm>
              <a:off x="3775313" y="193718"/>
              <a:ext cx="348719" cy="346333"/>
              <a:chOff x="4005898" y="283625"/>
              <a:chExt cx="348719" cy="346333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B4241BA6-5DF3-4BDA-B6EA-E4DF83949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936EA5-66B1-4860-9FE7-D489AC9537B7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42072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31" name="Picture 10" descr="See the source image">
            <a:extLst>
              <a:ext uri="{FF2B5EF4-FFF2-40B4-BE49-F238E27FC236}">
                <a16:creationId xmlns:a16="http://schemas.microsoft.com/office/drawing/2014/main" id="{401AACA1-D381-466A-BF77-331C72758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54756" y="3070725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91D883-1F11-4F6F-8859-1E07DBAD3F76}"/>
              </a:ext>
            </a:extLst>
          </p:cNvPr>
          <p:cNvSpPr txBox="1"/>
          <p:nvPr/>
        </p:nvSpPr>
        <p:spPr>
          <a:xfrm>
            <a:off x="4751190" y="2440967"/>
            <a:ext cx="553480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8E9E55-84A3-45AA-891F-B8E939939F1B}"/>
              </a:ext>
            </a:extLst>
          </p:cNvPr>
          <p:cNvSpPr txBox="1"/>
          <p:nvPr/>
        </p:nvSpPr>
        <p:spPr>
          <a:xfrm>
            <a:off x="1257268" y="2176903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5F910-3D93-4296-9E48-0B02DC92157F}"/>
              </a:ext>
            </a:extLst>
          </p:cNvPr>
          <p:cNvSpPr txBox="1"/>
          <p:nvPr/>
        </p:nvSpPr>
        <p:spPr>
          <a:xfrm>
            <a:off x="8830943" y="2176903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35" name="Picture 10" descr="See the source image">
            <a:extLst>
              <a:ext uri="{FF2B5EF4-FFF2-40B4-BE49-F238E27FC236}">
                <a16:creationId xmlns:a16="http://schemas.microsoft.com/office/drawing/2014/main" id="{D490A5B3-7246-49BB-A407-9510AD279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519022" y="3077368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504AA-B458-4922-8140-98EA1AF91FE3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 flipV="1">
            <a:off x="1916364" y="3181491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73B698-32C3-41E0-AAE4-D100E7A1ABA4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7552099" y="3181491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0" descr="See the source image">
            <a:extLst>
              <a:ext uri="{FF2B5EF4-FFF2-40B4-BE49-F238E27FC236}">
                <a16:creationId xmlns:a16="http://schemas.microsoft.com/office/drawing/2014/main" id="{C2A9D774-CF9C-4856-BF35-5C94AA963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57131" y="3051332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public private key icon">
            <a:extLst>
              <a:ext uri="{FF2B5EF4-FFF2-40B4-BE49-F238E27FC236}">
                <a16:creationId xmlns:a16="http://schemas.microsoft.com/office/drawing/2014/main" id="{BB0F2ADB-988A-4EE2-BF93-6D59F2F5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16" y="3328520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public private key icon">
            <a:extLst>
              <a:ext uri="{FF2B5EF4-FFF2-40B4-BE49-F238E27FC236}">
                <a16:creationId xmlns:a16="http://schemas.microsoft.com/office/drawing/2014/main" id="{63846F2B-D963-4F92-A3F3-7C9260A7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377" y="329225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public private key icon">
            <a:extLst>
              <a:ext uri="{FF2B5EF4-FFF2-40B4-BE49-F238E27FC236}">
                <a16:creationId xmlns:a16="http://schemas.microsoft.com/office/drawing/2014/main" id="{26D3897A-4E49-4FA4-AEDB-1E299CBB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58" y="383123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ADCA1A-670E-44B3-8F27-05E21056216B}"/>
              </a:ext>
            </a:extLst>
          </p:cNvPr>
          <p:cNvSpPr/>
          <p:nvPr/>
        </p:nvSpPr>
        <p:spPr>
          <a:xfrm rot="21165090">
            <a:off x="9054147" y="615494"/>
            <a:ext cx="253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Preview – August ’18</a:t>
            </a:r>
          </a:p>
        </p:txBody>
      </p:sp>
    </p:spTree>
    <p:extLst>
      <p:ext uri="{BB962C8B-B14F-4D97-AF65-F5344CB8AC3E}">
        <p14:creationId xmlns:p14="http://schemas.microsoft.com/office/powerpoint/2010/main" val="29884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Policies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Await scanning, or the result of scanning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64985E4-24F9-4E05-BA26-929ACE15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89" y="2140133"/>
            <a:ext cx="4761824" cy="388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23E602D2-2290-4709-A157-07A6F35D0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0" y="2815445"/>
            <a:ext cx="1061550" cy="106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5778AB-B146-4BC9-A653-4F1F28134B49}"/>
              </a:ext>
            </a:extLst>
          </p:cNvPr>
          <p:cNvGrpSpPr/>
          <p:nvPr/>
        </p:nvGrpSpPr>
        <p:grpSpPr>
          <a:xfrm>
            <a:off x="7486779" y="3011040"/>
            <a:ext cx="720381" cy="2679768"/>
            <a:chOff x="5316403" y="1075423"/>
            <a:chExt cx="1576219" cy="5863431"/>
          </a:xfrm>
        </p:grpSpPr>
        <p:pic>
          <p:nvPicPr>
            <p:cNvPr id="2052" name="Picture 4" descr="Image result for trash icon">
              <a:extLst>
                <a:ext uri="{FF2B5EF4-FFF2-40B4-BE49-F238E27FC236}">
                  <a16:creationId xmlns:a16="http://schemas.microsoft.com/office/drawing/2014/main" id="{0FDFDDBD-F9AE-47BB-8F8C-2D2532B76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03" y="5372606"/>
              <a:ext cx="1566250" cy="1566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lated image">
              <a:extLst>
                <a:ext uri="{FF2B5EF4-FFF2-40B4-BE49-F238E27FC236}">
                  <a16:creationId xmlns:a16="http://schemas.microsoft.com/office/drawing/2014/main" id="{B45BCDF7-5C95-4787-970D-7F8DCCE05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2" t="14829" r="16824" b="9267"/>
            <a:stretch/>
          </p:blipFill>
          <p:spPr bwMode="auto">
            <a:xfrm>
              <a:off x="5394065" y="2901497"/>
              <a:ext cx="1403870" cy="156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4D337D-D616-4C45-B32F-9CD2FB98E30D}"/>
                </a:ext>
              </a:extLst>
            </p:cNvPr>
            <p:cNvGrpSpPr/>
            <p:nvPr/>
          </p:nvGrpSpPr>
          <p:grpSpPr>
            <a:xfrm>
              <a:off x="5326373" y="1075423"/>
              <a:ext cx="1566249" cy="1626170"/>
              <a:chOff x="6967537" y="2019300"/>
              <a:chExt cx="4457701" cy="4628243"/>
            </a:xfrm>
          </p:grpSpPr>
          <p:pic>
            <p:nvPicPr>
              <p:cNvPr id="2058" name="Picture 10" descr="Image result for safe storage icon">
                <a:extLst>
                  <a:ext uri="{FF2B5EF4-FFF2-40B4-BE49-F238E27FC236}">
                    <a16:creationId xmlns:a16="http://schemas.microsoft.com/office/drawing/2014/main" id="{F19DF68F-4B6D-4821-880C-2DBB3EA5D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23" t="781" r="4270" b="4315"/>
              <a:stretch/>
            </p:blipFill>
            <p:spPr bwMode="auto">
              <a:xfrm>
                <a:off x="6967537" y="2019300"/>
                <a:ext cx="4457701" cy="4628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E3C877-A850-447A-875F-AFBDE11DFC25}"/>
                  </a:ext>
                </a:extLst>
              </p:cNvPr>
              <p:cNvSpPr/>
              <p:nvPr/>
            </p:nvSpPr>
            <p:spPr>
              <a:xfrm>
                <a:off x="7794171" y="2990660"/>
                <a:ext cx="2727605" cy="2466711"/>
              </a:xfrm>
              <a:prstGeom prst="rect">
                <a:avLst/>
              </a:prstGeom>
              <a:solidFill>
                <a:srgbClr val="2B2A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3862452-2E54-4ED7-84DE-BBC31F71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0788" t="11343" r="9879" b="10768"/>
              <a:stretch/>
            </p:blipFill>
            <p:spPr>
              <a:xfrm>
                <a:off x="7893594" y="2984309"/>
                <a:ext cx="2430225" cy="2385977"/>
              </a:xfrm>
              <a:prstGeom prst="rect">
                <a:avLst/>
              </a:prstGeom>
            </p:spPr>
          </p:pic>
        </p:grpSp>
      </p:grp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6973762E-496F-4751-BC47-78182F5C2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8" t="9329" r="20548" b="10089"/>
          <a:stretch/>
        </p:blipFill>
        <p:spPr bwMode="auto">
          <a:xfrm>
            <a:off x="1853404" y="3104448"/>
            <a:ext cx="715825" cy="7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F6BDB28-5D3D-4FE5-A7A3-6F123145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Policies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995CFC-183C-4AA8-9DE8-E0D431928F74}"/>
              </a:ext>
            </a:extLst>
          </p:cNvPr>
          <p:cNvGrpSpPr/>
          <p:nvPr/>
        </p:nvGrpSpPr>
        <p:grpSpPr>
          <a:xfrm rot="665088">
            <a:off x="3778346" y="3759692"/>
            <a:ext cx="1176509" cy="400494"/>
            <a:chOff x="3098145" y="2916753"/>
            <a:chExt cx="2103140" cy="715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6EEC1F0-2FB9-4DE1-99AF-89C2016919F0}"/>
                </a:ext>
              </a:extLst>
            </p:cNvPr>
            <p:cNvGrpSpPr/>
            <p:nvPr/>
          </p:nvGrpSpPr>
          <p:grpSpPr>
            <a:xfrm>
              <a:off x="3098145" y="2916753"/>
              <a:ext cx="2103140" cy="715927"/>
              <a:chOff x="2960985" y="2200826"/>
              <a:chExt cx="2103140" cy="71592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53C21E-38E8-411E-9AA2-4024087A001D}"/>
                  </a:ext>
                </a:extLst>
              </p:cNvPr>
              <p:cNvSpPr/>
              <p:nvPr/>
            </p:nvSpPr>
            <p:spPr>
              <a:xfrm>
                <a:off x="2960985" y="2200826"/>
                <a:ext cx="2103140" cy="715927"/>
              </a:xfrm>
              <a:custGeom>
                <a:avLst/>
                <a:gdLst>
                  <a:gd name="connsiteX0" fmla="*/ 225127 w 2103140"/>
                  <a:gd name="connsiteY0" fmla="*/ 267476 h 715927"/>
                  <a:gd name="connsiteX1" fmla="*/ 134639 w 2103140"/>
                  <a:gd name="connsiteY1" fmla="*/ 357964 h 715927"/>
                  <a:gd name="connsiteX2" fmla="*/ 225127 w 2103140"/>
                  <a:gd name="connsiteY2" fmla="*/ 448452 h 715927"/>
                  <a:gd name="connsiteX3" fmla="*/ 315615 w 2103140"/>
                  <a:gd name="connsiteY3" fmla="*/ 357964 h 715927"/>
                  <a:gd name="connsiteX4" fmla="*/ 225127 w 2103140"/>
                  <a:gd name="connsiteY4" fmla="*/ 267476 h 715927"/>
                  <a:gd name="connsiteX5" fmla="*/ 356890 w 2103140"/>
                  <a:gd name="connsiteY5" fmla="*/ 0 h 715927"/>
                  <a:gd name="connsiteX6" fmla="*/ 357963 w 2103140"/>
                  <a:gd name="connsiteY6" fmla="*/ 0 h 715927"/>
                  <a:gd name="connsiteX7" fmla="*/ 2103140 w 2103140"/>
                  <a:gd name="connsiteY7" fmla="*/ 0 h 715927"/>
                  <a:gd name="connsiteX8" fmla="*/ 2103140 w 2103140"/>
                  <a:gd name="connsiteY8" fmla="*/ 715927 h 715927"/>
                  <a:gd name="connsiteX9" fmla="*/ 356890 w 2103140"/>
                  <a:gd name="connsiteY9" fmla="*/ 715927 h 715927"/>
                  <a:gd name="connsiteX10" fmla="*/ 356890 w 2103140"/>
                  <a:gd name="connsiteY10" fmla="*/ 715818 h 715927"/>
                  <a:gd name="connsiteX11" fmla="*/ 285821 w 2103140"/>
                  <a:gd name="connsiteY11" fmla="*/ 708654 h 715927"/>
                  <a:gd name="connsiteX12" fmla="*/ 0 w 2103140"/>
                  <a:gd name="connsiteY12" fmla="*/ 357963 h 715927"/>
                  <a:gd name="connsiteX13" fmla="*/ 285821 w 2103140"/>
                  <a:gd name="connsiteY13" fmla="*/ 7273 h 715927"/>
                  <a:gd name="connsiteX14" fmla="*/ 356890 w 2103140"/>
                  <a:gd name="connsiteY14" fmla="*/ 108 h 71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3140" h="715927">
                    <a:moveTo>
                      <a:pt x="225127" y="267476"/>
                    </a:moveTo>
                    <a:cubicBezTo>
                      <a:pt x="175152" y="267476"/>
                      <a:pt x="134639" y="307989"/>
                      <a:pt x="134639" y="357964"/>
                    </a:cubicBezTo>
                    <a:cubicBezTo>
                      <a:pt x="134639" y="407939"/>
                      <a:pt x="175152" y="448452"/>
                      <a:pt x="225127" y="448452"/>
                    </a:cubicBezTo>
                    <a:cubicBezTo>
                      <a:pt x="275102" y="448452"/>
                      <a:pt x="315615" y="407939"/>
                      <a:pt x="315615" y="357964"/>
                    </a:cubicBezTo>
                    <a:cubicBezTo>
                      <a:pt x="315615" y="307989"/>
                      <a:pt x="275102" y="267476"/>
                      <a:pt x="225127" y="267476"/>
                    </a:cubicBezTo>
                    <a:close/>
                    <a:moveTo>
                      <a:pt x="356890" y="0"/>
                    </a:moveTo>
                    <a:lnTo>
                      <a:pt x="357963" y="0"/>
                    </a:lnTo>
                    <a:lnTo>
                      <a:pt x="2103140" y="0"/>
                    </a:lnTo>
                    <a:lnTo>
                      <a:pt x="2103140" y="715927"/>
                    </a:lnTo>
                    <a:lnTo>
                      <a:pt x="356890" y="715927"/>
                    </a:lnTo>
                    <a:lnTo>
                      <a:pt x="356890" y="715818"/>
                    </a:lnTo>
                    <a:lnTo>
                      <a:pt x="285821" y="708654"/>
                    </a:lnTo>
                    <a:cubicBezTo>
                      <a:pt x="122703" y="675275"/>
                      <a:pt x="0" y="530949"/>
                      <a:pt x="0" y="357963"/>
                    </a:cubicBezTo>
                    <a:cubicBezTo>
                      <a:pt x="0" y="184977"/>
                      <a:pt x="122703" y="40651"/>
                      <a:pt x="285821" y="7273"/>
                    </a:cubicBezTo>
                    <a:lnTo>
                      <a:pt x="356890" y="10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452236-4A57-4A20-A74F-DB0890935426}"/>
                  </a:ext>
                </a:extLst>
              </p:cNvPr>
              <p:cNvSpPr/>
              <p:nvPr/>
            </p:nvSpPr>
            <p:spPr>
              <a:xfrm>
                <a:off x="3371850" y="2273300"/>
                <a:ext cx="1619249" cy="574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E273500-3129-494E-BC3D-CA1C35A4EBA4}"/>
                  </a:ext>
                </a:extLst>
              </p:cNvPr>
              <p:cNvGrpSpPr/>
              <p:nvPr/>
            </p:nvGrpSpPr>
            <p:grpSpPr>
              <a:xfrm>
                <a:off x="3371850" y="2413000"/>
                <a:ext cx="1619249" cy="295275"/>
                <a:chOff x="3371850" y="2416175"/>
                <a:chExt cx="1619249" cy="295275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BA4928F-6690-4A2C-A447-2D8B09D27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416175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C039149-96B4-4D8D-931A-E37836F6D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563812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DF55149-A381-47E5-B1E1-3B4AA54A5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711450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FFE599-68E5-4107-88D9-EBA5FFEEE91C}"/>
                </a:ext>
              </a:extLst>
            </p:cNvPr>
            <p:cNvSpPr/>
            <p:nvPr/>
          </p:nvSpPr>
          <p:spPr>
            <a:xfrm>
              <a:off x="3509010" y="2987378"/>
              <a:ext cx="1619249" cy="574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r>
                <a:rPr lang="en-US" sz="1200">
                  <a:solidFill>
                    <a:sysClr val="windowText" lastClr="000000"/>
                  </a:solidFill>
                  <a:latin typeface="Calibri" panose="020F0502020204030204"/>
                </a:rPr>
                <a:t>Default</a:t>
              </a:r>
            </a:p>
            <a:p>
              <a:pPr algn="ctr" defTabSz="914225"/>
              <a:r>
                <a:rPr lang="en-US" sz="800">
                  <a:solidFill>
                    <a:sysClr val="windowText" lastClr="000000"/>
                  </a:solidFill>
                  <a:latin typeface="Calibri" panose="020F0502020204030204"/>
                </a:rPr>
                <a:t>TTL 1/14/18</a:t>
              </a:r>
              <a:endParaRPr lang="en-US" sz="120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A60B61-6C67-4029-9B67-04E49EB014BD}"/>
              </a:ext>
            </a:extLst>
          </p:cNvPr>
          <p:cNvCxnSpPr>
            <a:cxnSpLocks/>
          </p:cNvCxnSpPr>
          <p:nvPr/>
        </p:nvCxnSpPr>
        <p:spPr>
          <a:xfrm>
            <a:off x="272431" y="2453054"/>
            <a:ext cx="81650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7000C7D7-499B-4E45-B78E-65D7309B91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788" t="11343" r="9879" b="10768"/>
          <a:stretch/>
        </p:blipFill>
        <p:spPr>
          <a:xfrm>
            <a:off x="4619363" y="1996375"/>
            <a:ext cx="390250" cy="38314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5110A4C-978E-4CFA-A43C-C00706915B57}"/>
              </a:ext>
            </a:extLst>
          </p:cNvPr>
          <p:cNvGrpSpPr/>
          <p:nvPr/>
        </p:nvGrpSpPr>
        <p:grpSpPr>
          <a:xfrm rot="647219">
            <a:off x="5436950" y="3384313"/>
            <a:ext cx="1176509" cy="400494"/>
            <a:chOff x="3098145" y="2916753"/>
            <a:chExt cx="2103140" cy="7159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75F7DFF-3FB0-419F-BB12-DA25B02A40D9}"/>
                </a:ext>
              </a:extLst>
            </p:cNvPr>
            <p:cNvGrpSpPr/>
            <p:nvPr/>
          </p:nvGrpSpPr>
          <p:grpSpPr>
            <a:xfrm>
              <a:off x="3098145" y="2916753"/>
              <a:ext cx="2103140" cy="715927"/>
              <a:chOff x="2960985" y="2200826"/>
              <a:chExt cx="2103140" cy="71592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22D1543-8030-4E2D-AD8D-D59DF07AADDE}"/>
                  </a:ext>
                </a:extLst>
              </p:cNvPr>
              <p:cNvSpPr/>
              <p:nvPr/>
            </p:nvSpPr>
            <p:spPr>
              <a:xfrm>
                <a:off x="2960985" y="2200826"/>
                <a:ext cx="2103140" cy="715927"/>
              </a:xfrm>
              <a:custGeom>
                <a:avLst/>
                <a:gdLst>
                  <a:gd name="connsiteX0" fmla="*/ 225127 w 2103140"/>
                  <a:gd name="connsiteY0" fmla="*/ 267476 h 715927"/>
                  <a:gd name="connsiteX1" fmla="*/ 134639 w 2103140"/>
                  <a:gd name="connsiteY1" fmla="*/ 357964 h 715927"/>
                  <a:gd name="connsiteX2" fmla="*/ 225127 w 2103140"/>
                  <a:gd name="connsiteY2" fmla="*/ 448452 h 715927"/>
                  <a:gd name="connsiteX3" fmla="*/ 315615 w 2103140"/>
                  <a:gd name="connsiteY3" fmla="*/ 357964 h 715927"/>
                  <a:gd name="connsiteX4" fmla="*/ 225127 w 2103140"/>
                  <a:gd name="connsiteY4" fmla="*/ 267476 h 715927"/>
                  <a:gd name="connsiteX5" fmla="*/ 356890 w 2103140"/>
                  <a:gd name="connsiteY5" fmla="*/ 0 h 715927"/>
                  <a:gd name="connsiteX6" fmla="*/ 357963 w 2103140"/>
                  <a:gd name="connsiteY6" fmla="*/ 0 h 715927"/>
                  <a:gd name="connsiteX7" fmla="*/ 2103140 w 2103140"/>
                  <a:gd name="connsiteY7" fmla="*/ 0 h 715927"/>
                  <a:gd name="connsiteX8" fmla="*/ 2103140 w 2103140"/>
                  <a:gd name="connsiteY8" fmla="*/ 715927 h 715927"/>
                  <a:gd name="connsiteX9" fmla="*/ 356890 w 2103140"/>
                  <a:gd name="connsiteY9" fmla="*/ 715927 h 715927"/>
                  <a:gd name="connsiteX10" fmla="*/ 356890 w 2103140"/>
                  <a:gd name="connsiteY10" fmla="*/ 715818 h 715927"/>
                  <a:gd name="connsiteX11" fmla="*/ 285821 w 2103140"/>
                  <a:gd name="connsiteY11" fmla="*/ 708654 h 715927"/>
                  <a:gd name="connsiteX12" fmla="*/ 0 w 2103140"/>
                  <a:gd name="connsiteY12" fmla="*/ 357963 h 715927"/>
                  <a:gd name="connsiteX13" fmla="*/ 285821 w 2103140"/>
                  <a:gd name="connsiteY13" fmla="*/ 7273 h 715927"/>
                  <a:gd name="connsiteX14" fmla="*/ 356890 w 2103140"/>
                  <a:gd name="connsiteY14" fmla="*/ 108 h 71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3140" h="715927">
                    <a:moveTo>
                      <a:pt x="225127" y="267476"/>
                    </a:moveTo>
                    <a:cubicBezTo>
                      <a:pt x="175152" y="267476"/>
                      <a:pt x="134639" y="307989"/>
                      <a:pt x="134639" y="357964"/>
                    </a:cubicBezTo>
                    <a:cubicBezTo>
                      <a:pt x="134639" y="407939"/>
                      <a:pt x="175152" y="448452"/>
                      <a:pt x="225127" y="448452"/>
                    </a:cubicBezTo>
                    <a:cubicBezTo>
                      <a:pt x="275102" y="448452"/>
                      <a:pt x="315615" y="407939"/>
                      <a:pt x="315615" y="357964"/>
                    </a:cubicBezTo>
                    <a:cubicBezTo>
                      <a:pt x="315615" y="307989"/>
                      <a:pt x="275102" y="267476"/>
                      <a:pt x="225127" y="267476"/>
                    </a:cubicBezTo>
                    <a:close/>
                    <a:moveTo>
                      <a:pt x="356890" y="0"/>
                    </a:moveTo>
                    <a:lnTo>
                      <a:pt x="357963" y="0"/>
                    </a:lnTo>
                    <a:lnTo>
                      <a:pt x="2103140" y="0"/>
                    </a:lnTo>
                    <a:lnTo>
                      <a:pt x="2103140" y="715927"/>
                    </a:lnTo>
                    <a:lnTo>
                      <a:pt x="356890" y="715927"/>
                    </a:lnTo>
                    <a:lnTo>
                      <a:pt x="356890" y="715818"/>
                    </a:lnTo>
                    <a:lnTo>
                      <a:pt x="285821" y="708654"/>
                    </a:lnTo>
                    <a:cubicBezTo>
                      <a:pt x="122703" y="675275"/>
                      <a:pt x="0" y="530949"/>
                      <a:pt x="0" y="357963"/>
                    </a:cubicBezTo>
                    <a:cubicBezTo>
                      <a:pt x="0" y="184977"/>
                      <a:pt x="122703" y="40651"/>
                      <a:pt x="285821" y="7273"/>
                    </a:cubicBezTo>
                    <a:lnTo>
                      <a:pt x="356890" y="10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07C776-D4AA-483B-8023-49C7C70CE04F}"/>
                  </a:ext>
                </a:extLst>
              </p:cNvPr>
              <p:cNvSpPr/>
              <p:nvPr/>
            </p:nvSpPr>
            <p:spPr>
              <a:xfrm>
                <a:off x="3371850" y="2273300"/>
                <a:ext cx="1619249" cy="574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07C1EB8-AD66-45BE-9AAC-8A4EAB1F1856}"/>
                  </a:ext>
                </a:extLst>
              </p:cNvPr>
              <p:cNvGrpSpPr/>
              <p:nvPr/>
            </p:nvGrpSpPr>
            <p:grpSpPr>
              <a:xfrm>
                <a:off x="3371850" y="2413000"/>
                <a:ext cx="1619249" cy="295275"/>
                <a:chOff x="3371850" y="2416175"/>
                <a:chExt cx="1619249" cy="295275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6CE37D8-DFB6-4DC4-8175-4F1141DDE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416175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DD67305-CEFB-4621-8C13-82BAD9C36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563812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5344456-9356-42F6-97BD-2798303D8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711450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1225CF-695D-4645-A5E4-8D5C98167067}"/>
                </a:ext>
              </a:extLst>
            </p:cNvPr>
            <p:cNvSpPr/>
            <p:nvPr/>
          </p:nvSpPr>
          <p:spPr>
            <a:xfrm>
              <a:off x="3509010" y="2987379"/>
              <a:ext cx="1619248" cy="5746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r>
                <a:rPr lang="en-US" sz="1200">
                  <a:solidFill>
                    <a:sysClr val="windowText" lastClr="000000"/>
                  </a:solidFill>
                  <a:latin typeface="Calibri" panose="020F0502020204030204"/>
                </a:rPr>
                <a:t>Released</a:t>
              </a:r>
            </a:p>
            <a:p>
              <a:pPr algn="ctr" defTabSz="914225"/>
              <a:r>
                <a:rPr lang="en-US" sz="800">
                  <a:solidFill>
                    <a:sysClr val="windowText" lastClr="000000"/>
                  </a:solidFill>
                  <a:latin typeface="Calibri" panose="020F0502020204030204"/>
                </a:rPr>
                <a:t>TTL 1/1/21</a:t>
              </a:r>
              <a:endParaRPr lang="en-US" sz="120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8B0F75F1-9BDE-4E39-8D3B-2B70140D9CCF}"/>
              </a:ext>
            </a:extLst>
          </p:cNvPr>
          <p:cNvCxnSpPr>
            <a:cxnSpLocks/>
            <a:stCxn id="26" idx="3"/>
            <a:endCxn id="2054" idx="1"/>
          </p:cNvCxnSpPr>
          <p:nvPr/>
        </p:nvCxnSpPr>
        <p:spPr>
          <a:xfrm>
            <a:off x="4903790" y="4065182"/>
            <a:ext cx="2618484" cy="1383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E614349-1CBC-45DD-ADC3-26C8608CA7B8}"/>
              </a:ext>
            </a:extLst>
          </p:cNvPr>
          <p:cNvCxnSpPr>
            <a:cxnSpLocks/>
            <a:stCxn id="42" idx="3"/>
            <a:endCxn id="2058" idx="1"/>
          </p:cNvCxnSpPr>
          <p:nvPr/>
        </p:nvCxnSpPr>
        <p:spPr>
          <a:xfrm flipV="1">
            <a:off x="6562935" y="3382646"/>
            <a:ext cx="928401" cy="30436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E421EF5-BCAC-4B39-A1F5-D673086CEF5D}"/>
              </a:ext>
            </a:extLst>
          </p:cNvPr>
          <p:cNvCxnSpPr>
            <a:cxnSpLocks/>
            <a:stCxn id="2054" idx="2"/>
            <a:endCxn id="2052" idx="0"/>
          </p:cNvCxnSpPr>
          <p:nvPr/>
        </p:nvCxnSpPr>
        <p:spPr>
          <a:xfrm rot="16200000" flipH="1">
            <a:off x="7637112" y="4767404"/>
            <a:ext cx="413548" cy="161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DCA3B948-FE83-4ED2-95FA-D1C670D2A7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788" t="11343" r="9879" b="10768"/>
          <a:stretch/>
        </p:blipFill>
        <p:spPr>
          <a:xfrm>
            <a:off x="7892564" y="4649438"/>
            <a:ext cx="193513" cy="189989"/>
          </a:xfrm>
          <a:prstGeom prst="rect">
            <a:avLst/>
          </a:prstGeom>
        </p:spPr>
      </p:pic>
      <p:pic>
        <p:nvPicPr>
          <p:cNvPr id="60" name="Picture 12" descr="Related image">
            <a:extLst>
              <a:ext uri="{FF2B5EF4-FFF2-40B4-BE49-F238E27FC236}">
                <a16:creationId xmlns:a16="http://schemas.microsoft.com/office/drawing/2014/main" id="{DF6CAF40-1261-4F3F-9C85-8B58FCB6E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8" t="9329" r="20548" b="10089"/>
          <a:stretch/>
        </p:blipFill>
        <p:spPr bwMode="auto">
          <a:xfrm>
            <a:off x="3280087" y="3113078"/>
            <a:ext cx="715825" cy="7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18EDC4-0505-4958-9DB9-9C997F27FB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0089" y="5108689"/>
            <a:ext cx="954847" cy="954847"/>
          </a:xfrm>
          <a:prstGeom prst="rect">
            <a:avLst/>
          </a:prstGeom>
        </p:spPr>
      </p:pic>
      <p:pic>
        <p:nvPicPr>
          <p:cNvPr id="64" name="Picture 12" descr="Related image">
            <a:extLst>
              <a:ext uri="{FF2B5EF4-FFF2-40B4-BE49-F238E27FC236}">
                <a16:creationId xmlns:a16="http://schemas.microsoft.com/office/drawing/2014/main" id="{0372477D-0F6F-45CD-9657-BF74FB4BB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8" t="9329" r="20548" b="10089"/>
          <a:stretch/>
        </p:blipFill>
        <p:spPr bwMode="auto">
          <a:xfrm>
            <a:off x="4706772" y="3064408"/>
            <a:ext cx="715825" cy="7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container instances logo">
            <a:extLst>
              <a:ext uri="{FF2B5EF4-FFF2-40B4-BE49-F238E27FC236}">
                <a16:creationId xmlns:a16="http://schemas.microsoft.com/office/drawing/2014/main" id="{9F01D0C8-87E2-4EAC-9824-4CF77F917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4038683" y="2849076"/>
            <a:ext cx="539611" cy="5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6BA22784-6826-4E40-8356-4290152220D8}"/>
              </a:ext>
            </a:extLst>
          </p:cNvPr>
          <p:cNvSpPr/>
          <p:nvPr/>
        </p:nvSpPr>
        <p:spPr>
          <a:xfrm>
            <a:off x="1702676" y="2599087"/>
            <a:ext cx="6734824" cy="3393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225"/>
            <a:r>
              <a:rPr lang="en-US" sz="2800">
                <a:solidFill>
                  <a:sysClr val="windowText" lastClr="000000"/>
                </a:solidFill>
                <a:latin typeface="Calibri" panose="020F0502020204030204"/>
              </a:rPr>
              <a:t>Azure Container Registry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9C90A9-FE06-4824-B156-229FDB97AF41}"/>
              </a:ext>
            </a:extLst>
          </p:cNvPr>
          <p:cNvGrpSpPr/>
          <p:nvPr/>
        </p:nvGrpSpPr>
        <p:grpSpPr>
          <a:xfrm rot="665088">
            <a:off x="2336404" y="3744643"/>
            <a:ext cx="1176509" cy="400494"/>
            <a:chOff x="3098145" y="2916753"/>
            <a:chExt cx="2103140" cy="71592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A4C2DD8-C55B-4AD4-8184-CBC5875BFA74}"/>
                </a:ext>
              </a:extLst>
            </p:cNvPr>
            <p:cNvGrpSpPr/>
            <p:nvPr/>
          </p:nvGrpSpPr>
          <p:grpSpPr>
            <a:xfrm>
              <a:off x="3098145" y="2916753"/>
              <a:ext cx="2103140" cy="715927"/>
              <a:chOff x="2960985" y="2200826"/>
              <a:chExt cx="2103140" cy="71592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2E3F572-F803-4778-B465-F45AE93C70BB}"/>
                  </a:ext>
                </a:extLst>
              </p:cNvPr>
              <p:cNvSpPr/>
              <p:nvPr/>
            </p:nvSpPr>
            <p:spPr>
              <a:xfrm>
                <a:off x="2960985" y="2200826"/>
                <a:ext cx="2103140" cy="715927"/>
              </a:xfrm>
              <a:custGeom>
                <a:avLst/>
                <a:gdLst>
                  <a:gd name="connsiteX0" fmla="*/ 225127 w 2103140"/>
                  <a:gd name="connsiteY0" fmla="*/ 267476 h 715927"/>
                  <a:gd name="connsiteX1" fmla="*/ 134639 w 2103140"/>
                  <a:gd name="connsiteY1" fmla="*/ 357964 h 715927"/>
                  <a:gd name="connsiteX2" fmla="*/ 225127 w 2103140"/>
                  <a:gd name="connsiteY2" fmla="*/ 448452 h 715927"/>
                  <a:gd name="connsiteX3" fmla="*/ 315615 w 2103140"/>
                  <a:gd name="connsiteY3" fmla="*/ 357964 h 715927"/>
                  <a:gd name="connsiteX4" fmla="*/ 225127 w 2103140"/>
                  <a:gd name="connsiteY4" fmla="*/ 267476 h 715927"/>
                  <a:gd name="connsiteX5" fmla="*/ 356890 w 2103140"/>
                  <a:gd name="connsiteY5" fmla="*/ 0 h 715927"/>
                  <a:gd name="connsiteX6" fmla="*/ 357963 w 2103140"/>
                  <a:gd name="connsiteY6" fmla="*/ 0 h 715927"/>
                  <a:gd name="connsiteX7" fmla="*/ 2103140 w 2103140"/>
                  <a:gd name="connsiteY7" fmla="*/ 0 h 715927"/>
                  <a:gd name="connsiteX8" fmla="*/ 2103140 w 2103140"/>
                  <a:gd name="connsiteY8" fmla="*/ 715927 h 715927"/>
                  <a:gd name="connsiteX9" fmla="*/ 356890 w 2103140"/>
                  <a:gd name="connsiteY9" fmla="*/ 715927 h 715927"/>
                  <a:gd name="connsiteX10" fmla="*/ 356890 w 2103140"/>
                  <a:gd name="connsiteY10" fmla="*/ 715818 h 715927"/>
                  <a:gd name="connsiteX11" fmla="*/ 285821 w 2103140"/>
                  <a:gd name="connsiteY11" fmla="*/ 708654 h 715927"/>
                  <a:gd name="connsiteX12" fmla="*/ 0 w 2103140"/>
                  <a:gd name="connsiteY12" fmla="*/ 357963 h 715927"/>
                  <a:gd name="connsiteX13" fmla="*/ 285821 w 2103140"/>
                  <a:gd name="connsiteY13" fmla="*/ 7273 h 715927"/>
                  <a:gd name="connsiteX14" fmla="*/ 356890 w 2103140"/>
                  <a:gd name="connsiteY14" fmla="*/ 108 h 71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3140" h="715927">
                    <a:moveTo>
                      <a:pt x="225127" y="267476"/>
                    </a:moveTo>
                    <a:cubicBezTo>
                      <a:pt x="175152" y="267476"/>
                      <a:pt x="134639" y="307989"/>
                      <a:pt x="134639" y="357964"/>
                    </a:cubicBezTo>
                    <a:cubicBezTo>
                      <a:pt x="134639" y="407939"/>
                      <a:pt x="175152" y="448452"/>
                      <a:pt x="225127" y="448452"/>
                    </a:cubicBezTo>
                    <a:cubicBezTo>
                      <a:pt x="275102" y="448452"/>
                      <a:pt x="315615" y="407939"/>
                      <a:pt x="315615" y="357964"/>
                    </a:cubicBezTo>
                    <a:cubicBezTo>
                      <a:pt x="315615" y="307989"/>
                      <a:pt x="275102" y="267476"/>
                      <a:pt x="225127" y="267476"/>
                    </a:cubicBezTo>
                    <a:close/>
                    <a:moveTo>
                      <a:pt x="356890" y="0"/>
                    </a:moveTo>
                    <a:lnTo>
                      <a:pt x="357963" y="0"/>
                    </a:lnTo>
                    <a:lnTo>
                      <a:pt x="2103140" y="0"/>
                    </a:lnTo>
                    <a:lnTo>
                      <a:pt x="2103140" y="715927"/>
                    </a:lnTo>
                    <a:lnTo>
                      <a:pt x="356890" y="715927"/>
                    </a:lnTo>
                    <a:lnTo>
                      <a:pt x="356890" y="715818"/>
                    </a:lnTo>
                    <a:lnTo>
                      <a:pt x="285821" y="708654"/>
                    </a:lnTo>
                    <a:cubicBezTo>
                      <a:pt x="122703" y="675275"/>
                      <a:pt x="0" y="530949"/>
                      <a:pt x="0" y="357963"/>
                    </a:cubicBezTo>
                    <a:cubicBezTo>
                      <a:pt x="0" y="184977"/>
                      <a:pt x="122703" y="40651"/>
                      <a:pt x="285821" y="7273"/>
                    </a:cubicBezTo>
                    <a:lnTo>
                      <a:pt x="356890" y="10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F7FF5D1-E30E-400D-8C4F-2CAB73A37D91}"/>
                  </a:ext>
                </a:extLst>
              </p:cNvPr>
              <p:cNvSpPr/>
              <p:nvPr/>
            </p:nvSpPr>
            <p:spPr>
              <a:xfrm>
                <a:off x="3371850" y="2273300"/>
                <a:ext cx="1619249" cy="574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225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8A3C201-8ED1-48D6-8490-8E8CE88EF404}"/>
                  </a:ext>
                </a:extLst>
              </p:cNvPr>
              <p:cNvGrpSpPr/>
              <p:nvPr/>
            </p:nvGrpSpPr>
            <p:grpSpPr>
              <a:xfrm>
                <a:off x="3371850" y="2413000"/>
                <a:ext cx="1619249" cy="295275"/>
                <a:chOff x="3371850" y="2416175"/>
                <a:chExt cx="1619249" cy="295275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CABA469-983A-474E-8C26-E0924497E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416175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DF5A726-A961-421D-BE12-ECD7F2E12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563812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2D542E9-5C50-4297-9124-E6968390B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1850" y="2711450"/>
                  <a:ext cx="16192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96FF0C-F6CC-4DD1-A8E6-3E7F564FFA98}"/>
                </a:ext>
              </a:extLst>
            </p:cNvPr>
            <p:cNvSpPr/>
            <p:nvPr/>
          </p:nvSpPr>
          <p:spPr>
            <a:xfrm>
              <a:off x="3509010" y="2987378"/>
              <a:ext cx="1619249" cy="574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225"/>
              <a:r>
                <a:rPr lang="en-US" sz="1200">
                  <a:solidFill>
                    <a:sysClr val="windowText" lastClr="000000"/>
                  </a:solidFill>
                  <a:latin typeface="Calibri" panose="020F0502020204030204"/>
                </a:rPr>
                <a:t>Quarantined</a:t>
              </a:r>
              <a:br>
                <a:rPr lang="en-US" sz="1200">
                  <a:solidFill>
                    <a:sysClr val="windowText" lastClr="000000"/>
                  </a:solidFill>
                  <a:latin typeface="Calibri" panose="020F0502020204030204"/>
                </a:rPr>
              </a:br>
              <a:r>
                <a:rPr lang="en-US" sz="700">
                  <a:solidFill>
                    <a:sysClr val="windowText" lastClr="000000"/>
                  </a:solidFill>
                  <a:latin typeface="Calibri" panose="020F0502020204030204"/>
                </a:rPr>
                <a:t>TTL 1/7/18</a:t>
              </a:r>
              <a:endParaRPr lang="en-US" sz="120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BA8D694-4388-495F-951A-1FBD69EDE3C9}"/>
              </a:ext>
            </a:extLst>
          </p:cNvPr>
          <p:cNvSpPr/>
          <p:nvPr/>
        </p:nvSpPr>
        <p:spPr>
          <a:xfrm>
            <a:off x="8889606" y="2866368"/>
            <a:ext cx="2612201" cy="3011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tabLst>
                <a:tab pos="1257028" algn="l"/>
              </a:tabLst>
            </a:pPr>
            <a:r>
              <a:rPr lang="en-US" sz="1800" b="1">
                <a:solidFill>
                  <a:prstClr val="white"/>
                </a:solidFill>
                <a:latin typeface="Calibri" panose="020F0502020204030204"/>
              </a:rPr>
              <a:t>Policies</a:t>
            </a:r>
          </a:p>
          <a:p>
            <a:pPr defTabSz="914225">
              <a:tabLst>
                <a:tab pos="1257028" algn="l"/>
              </a:tabLst>
            </a:pPr>
            <a:r>
              <a:rPr lang="en-US" sz="1800">
                <a:solidFill>
                  <a:prstClr val="white"/>
                </a:solidFill>
                <a:latin typeface="Calibri" panose="020F0502020204030204"/>
              </a:rPr>
              <a:t>Quarantine	7 days</a:t>
            </a:r>
          </a:p>
          <a:p>
            <a:pPr defTabSz="914225">
              <a:tabLst>
                <a:tab pos="1257028" algn="l"/>
              </a:tabLst>
            </a:pPr>
            <a:r>
              <a:rPr lang="en-US" sz="1800">
                <a:solidFill>
                  <a:prstClr val="white"/>
                </a:solidFill>
                <a:latin typeface="Calibri" panose="020F0502020204030204"/>
              </a:rPr>
              <a:t>Default	14 days</a:t>
            </a:r>
          </a:p>
          <a:p>
            <a:pPr defTabSz="914225">
              <a:tabLst>
                <a:tab pos="1257028" algn="l"/>
              </a:tabLst>
            </a:pPr>
            <a:r>
              <a:rPr lang="en-US" sz="1800">
                <a:solidFill>
                  <a:prstClr val="white"/>
                </a:solidFill>
                <a:latin typeface="Calibri" panose="020F0502020204030204"/>
              </a:rPr>
              <a:t>Release	3 years</a:t>
            </a:r>
          </a:p>
        </p:txBody>
      </p:sp>
      <p:pic>
        <p:nvPicPr>
          <p:cNvPr id="52" name="Picture 14" descr="Related image">
            <a:extLst>
              <a:ext uri="{FF2B5EF4-FFF2-40B4-BE49-F238E27FC236}">
                <a16:creationId xmlns:a16="http://schemas.microsoft.com/office/drawing/2014/main" id="{08A50A47-AD3F-4FEA-9C0E-DA2E3D2F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88" y="2935041"/>
            <a:ext cx="481417" cy="4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290060" y="1214554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290060" y="3072635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290060" y="2453275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290060" y="1833915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290060" y="3691995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290060" y="4311355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290060" y="4930715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138937" y="3818597"/>
            <a:ext cx="561285" cy="762988"/>
            <a:chOff x="4138100" y="3818762"/>
            <a:chExt cx="561524" cy="763313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38100" y="4175695"/>
              <a:ext cx="453788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15557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078597" y="467570"/>
            <a:ext cx="2165893" cy="652434"/>
          </a:xfrm>
          <a:prstGeom prst="wedgeRectCallout">
            <a:avLst>
              <a:gd name="adj1" fmla="val 67368"/>
              <a:gd name="adj2" fmla="val 6933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97122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1453914" cy="960815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21738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2792002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3410133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402826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464639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526452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858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Why: Azure Container Registry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653"/>
            <a:ext cx="11018520" cy="5370729"/>
          </a:xfrm>
        </p:spPr>
        <p:txBody>
          <a:bodyPr/>
          <a:lstStyle/>
          <a:p>
            <a:r>
              <a:rPr lang="en-US" sz="3137" dirty="0"/>
              <a:t>Keeping your Images Network-Close</a:t>
            </a:r>
          </a:p>
          <a:p>
            <a:pPr lvl="1"/>
            <a:r>
              <a:rPr lang="en-US" sz="1568" dirty="0"/>
              <a:t>Deployed to your targets within the same data center</a:t>
            </a:r>
          </a:p>
          <a:p>
            <a:pPr lvl="1"/>
            <a:r>
              <a:rPr lang="en-US" sz="1568" dirty="0"/>
              <a:t>No ingress/egress fees, latency with better reliability</a:t>
            </a:r>
          </a:p>
          <a:p>
            <a:r>
              <a:rPr lang="en-US" sz="3137" dirty="0"/>
              <a:t>Keep Your Images Private</a:t>
            </a:r>
          </a:p>
          <a:p>
            <a:pPr lvl="1"/>
            <a:r>
              <a:rPr lang="en-US" sz="1568" dirty="0"/>
              <a:t>Stored in Azure, secured at rest, secured with AAD with the rest of your Azure resources</a:t>
            </a:r>
          </a:p>
          <a:p>
            <a:r>
              <a:rPr lang="en-US" sz="3137" dirty="0"/>
              <a:t>Geo Replicated Across the Globe</a:t>
            </a:r>
          </a:p>
          <a:p>
            <a:pPr lvl="1"/>
            <a:r>
              <a:rPr lang="en-US" sz="1568" dirty="0"/>
              <a:t>Manage global deployments as </a:t>
            </a:r>
            <a:r>
              <a:rPr lang="en-US" sz="1568" b="1" i="1" dirty="0"/>
              <a:t>one </a:t>
            </a:r>
            <a:r>
              <a:rPr lang="en-US" sz="1568" dirty="0"/>
              <a:t>resource, keeping the network-close</a:t>
            </a:r>
          </a:p>
          <a:p>
            <a:r>
              <a:rPr lang="en-US" sz="3137" dirty="0"/>
              <a:t>Azure Active Directory Integration</a:t>
            </a:r>
          </a:p>
          <a:p>
            <a:pPr lvl="1"/>
            <a:r>
              <a:rPr lang="en-US" sz="1568" dirty="0"/>
              <a:t>Manage registry access using AAD (individual and service </a:t>
            </a:r>
            <a:r>
              <a:rPr lang="en-US" sz="1568" dirty="0" err="1"/>
              <a:t>auth</a:t>
            </a:r>
            <a:r>
              <a:rPr lang="en-US" sz="1568" dirty="0"/>
              <a:t>)</a:t>
            </a:r>
          </a:p>
          <a:p>
            <a:r>
              <a:rPr lang="en-US" sz="3137" dirty="0"/>
              <a:t>Familiar Open Source CLIs</a:t>
            </a:r>
          </a:p>
          <a:p>
            <a:pPr lvl="1"/>
            <a:r>
              <a:rPr lang="en-US" sz="1568" dirty="0"/>
              <a:t>docker login, pull, push</a:t>
            </a:r>
          </a:p>
          <a:p>
            <a:r>
              <a:rPr lang="en-US" sz="3137" i="1" dirty="0"/>
              <a:t>Secure &amp; Patched</a:t>
            </a:r>
          </a:p>
          <a:p>
            <a:pPr lvl="1"/>
            <a:r>
              <a:rPr lang="en-US" sz="1568" i="1" dirty="0"/>
              <a:t>OS &amp; Framework patching coming with ACR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6C0B9-D079-41DE-B7BF-4685E19DB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0"/>
          <a:stretch/>
        </p:blipFill>
        <p:spPr>
          <a:xfrm>
            <a:off x="7278738" y="192115"/>
            <a:ext cx="1060903" cy="10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50D1-1BF7-4351-8B88-89262C78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Backlog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7BF96-3E8A-4855-8B67-F4183CAE9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141762"/>
            <a:ext cx="11018520" cy="5607689"/>
          </a:xfrm>
        </p:spPr>
        <p:txBody>
          <a:bodyPr/>
          <a:lstStyle/>
          <a:p>
            <a:r>
              <a:rPr lang="en-US" sz="2400" b="1" dirty="0"/>
              <a:t>Production Security &amp; Reliability Features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 err="1"/>
              <a:t>VNet</a:t>
            </a:r>
            <a:r>
              <a:rPr lang="en-US" sz="1800" b="1" dirty="0"/>
              <a:t> </a:t>
            </a:r>
            <a:r>
              <a:rPr lang="en-US" sz="1800" dirty="0"/>
              <a:t>– enlisting ACR into existing </a:t>
            </a:r>
            <a:r>
              <a:rPr lang="en-US" sz="1800" dirty="0" err="1"/>
              <a:t>VNets</a:t>
            </a:r>
            <a:endParaRPr lang="en-US" sz="18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Content Trust </a:t>
            </a:r>
            <a:r>
              <a:rPr lang="en-US" sz="1800" dirty="0"/>
              <a:t>– Supporting Signed Images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Token Based Authentication 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1400" dirty="0"/>
              <a:t>Balance between Admin Account – Easy but not traceable</a:t>
            </a:r>
            <a:br>
              <a:rPr lang="en-US" sz="1400" dirty="0"/>
            </a:br>
            <a:r>
              <a:rPr lang="en-US" sz="1400" dirty="0"/>
              <a:t>and Service Principal – secure, but not as easy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Repo Level Permissions </a:t>
            </a:r>
            <a:r>
              <a:rPr lang="en-US" sz="1800" dirty="0"/>
              <a:t>– more granular RBAC 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Hyper Scale – </a:t>
            </a:r>
            <a:r>
              <a:rPr lang="en-US" sz="1800" dirty="0"/>
              <a:t>Going Plaid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Anonymous Access – </a:t>
            </a:r>
            <a:r>
              <a:rPr lang="en-US" sz="1800" dirty="0" err="1"/>
              <a:t>Opt</a:t>
            </a:r>
            <a:r>
              <a:rPr lang="en-US" sz="1800" dirty="0"/>
              <a:t>-into Hyper Scale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Auto-Purge </a:t>
            </a:r>
            <a:r>
              <a:rPr lang="en-US" sz="1800" dirty="0"/>
              <a:t>– Self management of dead space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Usage Telemetry – </a:t>
            </a:r>
            <a:r>
              <a:rPr lang="en-US" sz="1800" dirty="0"/>
              <a:t>Who did what and when?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More Regions </a:t>
            </a:r>
            <a:r>
              <a:rPr lang="en-US" sz="1800" dirty="0"/>
              <a:t>– China, .gov, South Africa, Korea </a:t>
            </a:r>
          </a:p>
          <a:p>
            <a:pPr marL="0" lvl="1"/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Developer Lifecycle Productivity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Tasks</a:t>
            </a:r>
            <a:r>
              <a:rPr lang="en-US" sz="1800" dirty="0"/>
              <a:t> – providing container lifecycle management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Helm Repositories </a:t>
            </a:r>
            <a:r>
              <a:rPr lang="en-US" sz="1800" dirty="0"/>
              <a:t>– Storing deployment charts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OCI </a:t>
            </a:r>
            <a:r>
              <a:rPr lang="en-US" sz="1800" dirty="0"/>
              <a:t>– supporting the evolving container standards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b="1" dirty="0"/>
              <a:t>Event Grid Notifications </a:t>
            </a:r>
            <a:r>
              <a:rPr lang="en-US" sz="1800" dirty="0"/>
              <a:t>– </a:t>
            </a:r>
            <a:r>
              <a:rPr lang="en-US" sz="1800" dirty="0" err="1"/>
              <a:t>uping</a:t>
            </a:r>
            <a:r>
              <a:rPr lang="en-US" sz="1800" dirty="0"/>
              <a:t> the bar from Webhooks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E534E-317A-409E-8B01-106100AA304A}"/>
              </a:ext>
            </a:extLst>
          </p:cNvPr>
          <p:cNvSpPr/>
          <p:nvPr/>
        </p:nvSpPr>
        <p:spPr>
          <a:xfrm>
            <a:off x="8971563" y="2295778"/>
            <a:ext cx="25324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hlinkClick r:id="rId2" action="ppaction://hlinkfile"/>
              </a:rPr>
              <a:t>aka.ms/acr/UserVoice</a:t>
            </a:r>
            <a:endParaRPr lang="en-US" sz="1800" b="1" dirty="0"/>
          </a:p>
          <a:p>
            <a:r>
              <a:rPr lang="en-US" sz="1800" b="1" dirty="0">
                <a:hlinkClick r:id="rId2" action="ppaction://hlinkfile"/>
              </a:rPr>
              <a:t>aka.ms/acr/Feedback</a:t>
            </a:r>
            <a:endParaRPr lang="en-US" sz="1800" dirty="0"/>
          </a:p>
          <a:p>
            <a:r>
              <a:rPr lang="en-US" sz="1800" b="1" dirty="0">
                <a:hlinkClick r:id="rId2" action="ppaction://hlinkfile"/>
              </a:rPr>
              <a:t>aka.ms/acr/Roadmap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584888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9241-97CB-4561-9CEE-83E8B9E2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C594A-F2F4-460F-803C-20EC60B2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12301"/>
            <a:ext cx="11018520" cy="5084469"/>
          </a:xfrm>
        </p:spPr>
        <p:txBody>
          <a:bodyPr/>
          <a:lstStyle/>
          <a:p>
            <a:pPr>
              <a:tabLst>
                <a:tab pos="4232275" algn="l"/>
              </a:tabLst>
            </a:pPr>
            <a:r>
              <a:rPr lang="en-US" dirty="0"/>
              <a:t>ACR </a:t>
            </a:r>
            <a:r>
              <a:rPr lang="en-US" baseline="30000" dirty="0"/>
              <a:t>	</a:t>
            </a:r>
            <a:r>
              <a:rPr lang="en-US" dirty="0">
                <a:hlinkClick r:id="rId2" action="ppaction://hlinkfile"/>
              </a:rPr>
              <a:t>aka.ms/acr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Tasks </a:t>
            </a:r>
            <a:r>
              <a:rPr lang="en-US" baseline="30000" dirty="0"/>
              <a:t>(Preview)	</a:t>
            </a:r>
            <a:r>
              <a:rPr lang="en-US" dirty="0">
                <a:hlinkClick r:id="rId3" action="ppaction://hlinkfile"/>
              </a:rPr>
              <a:t>aka.ms/acr/tasks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ACR Geo-Replication</a:t>
            </a:r>
            <a:r>
              <a:rPr lang="en-US" baseline="30000" dirty="0"/>
              <a:t>	</a:t>
            </a:r>
            <a:r>
              <a:rPr lang="en-US" dirty="0">
                <a:hlinkClick r:id="rId4" action="ppaction://hlinkfile"/>
              </a:rPr>
              <a:t>aka.ms/acr/geo-replication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Azure Kubernetes Service:	</a:t>
            </a:r>
            <a:r>
              <a:rPr lang="en-US" dirty="0">
                <a:hlinkClick r:id="rId5"/>
              </a:rPr>
              <a:t>aka.ms/</a:t>
            </a:r>
            <a:r>
              <a:rPr lang="en-US" dirty="0" err="1">
                <a:hlinkClick r:id="rId5"/>
              </a:rPr>
              <a:t>kubernetes</a:t>
            </a:r>
            <a:r>
              <a:rPr lang="en-US" dirty="0"/>
              <a:t> </a:t>
            </a:r>
          </a:p>
          <a:p>
            <a:pPr>
              <a:tabLst>
                <a:tab pos="4232275" algn="l"/>
              </a:tabLst>
            </a:pPr>
            <a:r>
              <a:rPr lang="en-US" dirty="0"/>
              <a:t>Helm:	</a:t>
            </a:r>
            <a:r>
              <a:rPr lang="en-US" dirty="0">
                <a:hlinkClick r:id="rId6" action="ppaction://hlinkfile"/>
              </a:rPr>
              <a:t>aka.ms/helm</a:t>
            </a:r>
            <a:endParaRPr lang="en-US" dirty="0"/>
          </a:p>
          <a:p>
            <a:pPr>
              <a:tabLst>
                <a:tab pos="4232275" algn="l"/>
              </a:tabLst>
            </a:pP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Presentations:  	</a:t>
            </a:r>
            <a:r>
              <a:rPr lang="en-US" dirty="0">
                <a:hlinkClick r:id="rId7" action="ppaction://hlinkfile"/>
              </a:rPr>
              <a:t>aka.ms/acr/presentations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Blog	</a:t>
            </a:r>
            <a:r>
              <a:rPr lang="en-US" dirty="0">
                <a:hlinkClick r:id="rId8"/>
              </a:rPr>
              <a:t>blogs.msdn.microsoft.com/</a:t>
            </a:r>
            <a:r>
              <a:rPr lang="en-US" dirty="0" err="1">
                <a:hlinkClick r:id="rId8"/>
              </a:rPr>
              <a:t>SteveLasker</a:t>
            </a:r>
            <a:endParaRPr lang="en-US" dirty="0">
              <a:hlinkClick r:id="rId8"/>
            </a:endParaRPr>
          </a:p>
          <a:p>
            <a:pPr>
              <a:tabLst>
                <a:tab pos="4232275" algn="l"/>
              </a:tabLst>
            </a:pPr>
            <a:r>
              <a:rPr lang="en-US" dirty="0"/>
              <a:t>Twitter	@</a:t>
            </a:r>
            <a:r>
              <a:rPr lang="en-US" dirty="0" err="1"/>
              <a:t>SteveLasker</a:t>
            </a:r>
            <a:endParaRPr lang="en-US" dirty="0"/>
          </a:p>
          <a:p>
            <a:pPr>
              <a:tabLst>
                <a:tab pos="4232275" algn="l"/>
              </a:tabLst>
            </a:pPr>
            <a:r>
              <a:rPr lang="en-US" dirty="0"/>
              <a:t>Email	</a:t>
            </a:r>
            <a:r>
              <a:rPr lang="en-US" dirty="0">
                <a:hlinkClick r:id="rId9"/>
              </a:rPr>
              <a:t>SteveLas@Microsoft.com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556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1637" y="4091075"/>
          <a:ext cx="730624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24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Digests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91e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u82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2re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453998" y="4498257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453998" y="4769455"/>
            <a:ext cx="43691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416524" y="5040652"/>
            <a:ext cx="474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29763" y="356488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416524" y="409267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07723" y="155055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242162" y="48145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298182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433485" y="3322490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290246" y="3343243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7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31" name="Oval 330">
            <a:extLst>
              <a:ext uri="{FF2B5EF4-FFF2-40B4-BE49-F238E27FC236}">
                <a16:creationId xmlns:a16="http://schemas.microsoft.com/office/drawing/2014/main" id="{4C02F3E1-7D69-4290-8521-75A681E3AB47}"/>
              </a:ext>
            </a:extLst>
          </p:cNvPr>
          <p:cNvSpPr/>
          <p:nvPr/>
        </p:nvSpPr>
        <p:spPr>
          <a:xfrm>
            <a:off x="7242162" y="4816088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>
                <a:solidFill>
                  <a:srgbClr val="FFFFFF"/>
                </a:solidFill>
                <a:latin typeface="Segoe UI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521731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7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8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1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4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3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6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9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2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316" grpId="0" animBg="1"/>
      <p:bldP spid="317" grpId="0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328" grpId="0" animBg="1"/>
      <p:bldP spid="329" grpId="0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1" grpId="0" animBg="1"/>
      <p:bldP spid="333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Lifecycle Primitives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290060" y="1214554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290060" y="3072635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290060" y="2453275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290060" y="1833915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290060" y="3691995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290060" y="4311355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290060" y="4930715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>
              <a:defRPr/>
            </a:pPr>
            <a:r>
              <a:rPr lang="en-US" sz="1800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124893" y="3818599"/>
            <a:ext cx="575329" cy="756891"/>
            <a:chOff x="4124050" y="3818762"/>
            <a:chExt cx="575574" cy="757213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24050" y="4175695"/>
              <a:ext cx="481889" cy="400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15557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078597" y="467570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47543" y="4550663"/>
            <a:ext cx="1767553" cy="418568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97122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609069" y="83061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1453914" cy="960815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841801" y="3239529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21738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2792002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3410133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402826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464639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41" y="526452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3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ACR Tasks: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045" y="220980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9" y="4375884"/>
            <a:ext cx="845895" cy="8405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29" y="1914063"/>
            <a:ext cx="2420274" cy="24202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910094" y="2049251"/>
            <a:ext cx="2875822" cy="985885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3246"/>
              <a:chOff x="1577773" y="2029935"/>
              <a:chExt cx="1144645" cy="883246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94724" y="2636182"/>
                <a:ext cx="9139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3947" y="2738273"/>
              <a:ext cx="4812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8916" y="2738273"/>
              <a:ext cx="438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682715" y="4449888"/>
            <a:ext cx="208258" cy="3167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910094" y="1598999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903034" y="3861937"/>
            <a:ext cx="300658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731765" y="-515461"/>
            <a:ext cx="403638" cy="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63" y="-527348"/>
            <a:ext cx="401442" cy="4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096556" y="-46921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6" y="-580243"/>
            <a:ext cx="526360" cy="5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327" y="-402905"/>
            <a:ext cx="452178" cy="276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4266" y="-536615"/>
            <a:ext cx="439103" cy="43910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09620" y="3124200"/>
            <a:ext cx="1166425" cy="1534628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16680" y="2395890"/>
            <a:ext cx="1159365" cy="72831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04845" y="3124200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394438" y="4071714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 Tasks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407125" y="4012497"/>
            <a:ext cx="190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81747" y="3330442"/>
            <a:ext cx="14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211914" y="6216134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file"/>
              </a:rPr>
              <a:t>aka.ms/acr/tasks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49" y="5223336"/>
            <a:ext cx="937816" cy="5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833325" y="5150415"/>
            <a:ext cx="838715" cy="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72606" y="5166266"/>
            <a:ext cx="695677" cy="64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191655" y="5150415"/>
            <a:ext cx="600719" cy="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682498" y="3150807"/>
            <a:ext cx="559030" cy="3178814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834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Related image">
            <a:extLst>
              <a:ext uri="{FF2B5EF4-FFF2-40B4-BE49-F238E27FC236}">
                <a16:creationId xmlns:a16="http://schemas.microsoft.com/office/drawing/2014/main" id="{67085DE9-1086-4E7A-A1BE-80E8EA50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324" y="744378"/>
            <a:ext cx="2477253" cy="2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716459"/>
            <a:ext cx="10515600" cy="1846018"/>
          </a:xfrm>
        </p:spPr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Assuring a registry has images that are scanned and considered secure </a:t>
            </a:r>
            <a:r>
              <a:rPr lang="en-US" i="1"/>
              <a:t>enough</a:t>
            </a:r>
          </a:p>
        </p:txBody>
      </p:sp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553998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quasec logo">
            <a:extLst>
              <a:ext uri="{FF2B5EF4-FFF2-40B4-BE49-F238E27FC236}">
                <a16:creationId xmlns:a16="http://schemas.microsoft.com/office/drawing/2014/main" id="{4BFEDC92-B9A2-455E-ACA2-32AD6D6F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3" y="5672514"/>
            <a:ext cx="3105138" cy="11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66" y="5563329"/>
            <a:ext cx="4876108" cy="122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0B8D4-19D0-47F8-B112-C39B6513EA2B}"/>
              </a:ext>
            </a:extLst>
          </p:cNvPr>
          <p:cNvSpPr txBox="1"/>
          <p:nvPr/>
        </p:nvSpPr>
        <p:spPr>
          <a:xfrm>
            <a:off x="2936154" y="5047493"/>
            <a:ext cx="4777579" cy="62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Shifting container scanning to the left</a:t>
            </a:r>
          </a:p>
          <a:p>
            <a:r>
              <a:rPr lang="en-US" sz="1600" i="1" dirty="0"/>
              <a:t>Partnering with:</a:t>
            </a:r>
          </a:p>
        </p:txBody>
      </p:sp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11622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>
            <a:off x="2884644" y="949236"/>
            <a:ext cx="679903" cy="4256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940238" y="64401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7"/>
            <a:ext cx="3123000" cy="3838393"/>
          </a:xfrm>
          <a:prstGeom prst="bentConnector4">
            <a:avLst>
              <a:gd name="adj1" fmla="val -7320"/>
              <a:gd name="adj2" fmla="val 23462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688320" cy="296760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50" b="1" dirty="0">
                <a:solidFill>
                  <a:prstClr val="white"/>
                </a:solidFill>
                <a:latin typeface="Consolas" panose="020B0609020204030204" pitchFamily="49" charset="0"/>
              </a:rPr>
              <a:t>Hhttp://POST/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568832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50" b="1" dirty="0">
                <a:solidFill>
                  <a:prstClr val="white"/>
                </a:solidFill>
                <a:latin typeface="Consolas" panose="020B0609020204030204" pitchFamily="49" charset="0"/>
              </a:rPr>
              <a:t>Hhttp://POST/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 sz="1800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rgbClr val="ED7D31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683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369332"/>
          </a:xfrm>
        </p:spPr>
        <p:txBody>
          <a:bodyPr/>
          <a:lstStyle/>
          <a:p>
            <a:r>
              <a:rPr lang="en-US" dirty="0"/>
              <a:t>Assuring an image came from it’s official source</a:t>
            </a: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FB66CB0-770C-4677-96D0-F9A04FAA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21" y="2159065"/>
            <a:ext cx="3613860" cy="32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94707AA-F5F3-4A14-9306-6F99EC3F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09" y="4138244"/>
            <a:ext cx="1746308" cy="174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2018-09-24T00:00:00+00:00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230e9df3-be65-4c73-a93b-d1236ebd677e"/>
    <ds:schemaRef ds:uri="5a4b3278-325d-441a-b38f-6f1926bc734e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9d1f81f6-e953-47ea-988e-33ed651c58e6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70D330-83C3-4296-815C-1D543D43A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1719</TotalTime>
  <Words>1301</Words>
  <Application>Microsoft Office PowerPoint</Application>
  <PresentationFormat>Widescreen</PresentationFormat>
  <Paragraphs>373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Wingdings 2</vt:lpstr>
      <vt:lpstr>5-50203_Microsoft_Ignite_Template</vt:lpstr>
      <vt:lpstr>Containers as a common deployment currency</vt:lpstr>
      <vt:lpstr>PowerPoint Presentation</vt:lpstr>
      <vt:lpstr>Container Lifecycle Primitives</vt:lpstr>
      <vt:lpstr>Container Lifecycle Primitives</vt:lpstr>
      <vt:lpstr>ACR Tasks: Container OS &amp; Framework Patching</vt:lpstr>
      <vt:lpstr>Container Registries  Secured by Default</vt:lpstr>
      <vt:lpstr>Secured By Default</vt:lpstr>
      <vt:lpstr>PowerPoint Presentation</vt:lpstr>
      <vt:lpstr>Image Signing</vt:lpstr>
      <vt:lpstr>Content Trust</vt:lpstr>
      <vt:lpstr>Image Policies</vt:lpstr>
      <vt:lpstr>Image Policies</vt:lpstr>
      <vt:lpstr>Container Lifecycle Primitives</vt:lpstr>
      <vt:lpstr>Why: Azure Container Registry </vt:lpstr>
      <vt:lpstr>ACR Backlog</vt:lpstr>
      <vt:lpstr>Info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Steve Lasker</cp:lastModifiedBy>
  <cp:revision>20</cp:revision>
  <dcterms:created xsi:type="dcterms:W3CDTF">2018-08-10T17:04:28Z</dcterms:created>
  <dcterms:modified xsi:type="dcterms:W3CDTF">2018-08-23T00:12:53Z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